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  <p:sldMasterId id="2147483912" r:id="rId2"/>
    <p:sldMasterId id="2147483924" r:id="rId3"/>
  </p:sldMasterIdLst>
  <p:sldIdLst>
    <p:sldId id="256" r:id="rId4"/>
    <p:sldId id="257" r:id="rId5"/>
    <p:sldId id="258" r:id="rId6"/>
    <p:sldId id="264" r:id="rId7"/>
    <p:sldId id="272" r:id="rId8"/>
    <p:sldId id="259" r:id="rId9"/>
    <p:sldId id="263" r:id="rId10"/>
    <p:sldId id="261" r:id="rId11"/>
    <p:sldId id="262" r:id="rId12"/>
    <p:sldId id="265" r:id="rId13"/>
    <p:sldId id="267" r:id="rId14"/>
    <p:sldId id="266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Rg st="1" end="9"/>
    <p:penClr>
      <a:srgbClr val="FF0000"/>
    </p:penClr>
  </p:showPr>
  <p:clrMru>
    <a:srgbClr val="3333FF"/>
    <a:srgbClr val="0000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82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0298-E4AC-4EDC-AE6E-5D8874D884FD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49CB-D3B3-403F-88F8-F176CB85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1000">
    <p:wedge/>
    <p:sndAc>
      <p:stSnd>
        <p:snd r:embed="rId1" name="breeze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0298-E4AC-4EDC-AE6E-5D8874D884FD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49CB-D3B3-403F-88F8-F176CB85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000">
    <p:wedge/>
    <p:sndAc>
      <p:stSnd>
        <p:snd r:embed="rId1" name="breeze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0298-E4AC-4EDC-AE6E-5D8874D884FD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49CB-D3B3-403F-88F8-F176CB85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000">
    <p:wedge/>
    <p:sndAc>
      <p:stSnd>
        <p:snd r:embed="rId1" name="breeze.wav" builtIn="1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8B0298-E4AC-4EDC-AE6E-5D8874D884FD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5A49CB-D3B3-403F-88F8-F176CB85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000">
    <p:wedge/>
    <p:sndAc>
      <p:stSnd>
        <p:snd r:embed="rId1" name="breeze.wav" builtIn="1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8B0298-E4AC-4EDC-AE6E-5D8874D884FD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A49CB-D3B3-403F-88F8-F176CB857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 advTm="1000">
    <p:wedge/>
    <p:sndAc>
      <p:stSnd>
        <p:snd r:embed="rId1" name="breeze.wav" builtIn="1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8B0298-E4AC-4EDC-AE6E-5D8874D884FD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A49CB-D3B3-403F-88F8-F176CB857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1000">
    <p:wedge/>
    <p:sndAc>
      <p:stSnd>
        <p:snd r:embed="rId1" name="breeze.wav" builtIn="1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8B0298-E4AC-4EDC-AE6E-5D8874D884FD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A49CB-D3B3-403F-88F8-F176CB857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1000">
    <p:wedge/>
    <p:sndAc>
      <p:stSnd>
        <p:snd r:embed="rId1" name="breeze.wav" builtIn="1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8B0298-E4AC-4EDC-AE6E-5D8874D884FD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A49CB-D3B3-403F-88F8-F176CB85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Tm="1000">
    <p:wedge/>
    <p:sndAc>
      <p:stSnd>
        <p:snd r:embed="rId1" name="breeze.wav" builtIn="1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8B0298-E4AC-4EDC-AE6E-5D8874D884FD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A49CB-D3B3-403F-88F8-F176CB857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1000">
    <p:wedge/>
    <p:sndAc>
      <p:stSnd>
        <p:snd r:embed="rId1" name="breeze.wav" builtIn="1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8B0298-E4AC-4EDC-AE6E-5D8874D884FD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A49CB-D3B3-403F-88F8-F176CB85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000">
    <p:wedge/>
    <p:sndAc>
      <p:stSnd>
        <p:snd r:embed="rId1" name="breeze.wav" builtIn="1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58B0298-E4AC-4EDC-AE6E-5D8874D884FD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A49CB-D3B3-403F-88F8-F176CB85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Tm="1000">
    <p:wedge/>
    <p:sndAc>
      <p:stSnd>
        <p:snd r:embed="rId1" name="breeze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0298-E4AC-4EDC-AE6E-5D8874D884FD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49CB-D3B3-403F-88F8-F176CB85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000">
    <p:wedge/>
    <p:sndAc>
      <p:stSnd>
        <p:snd r:embed="rId1" name="breeze.wav" builtIn="1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8B0298-E4AC-4EDC-AE6E-5D8874D884FD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5A49CB-D3B3-403F-88F8-F176CB857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1000">
    <p:wedge/>
    <p:sndAc>
      <p:stSnd>
        <p:snd r:embed="rId1" name="breeze.wav" builtIn="1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8B0298-E4AC-4EDC-AE6E-5D8874D884FD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A49CB-D3B3-403F-88F8-F176CB85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000">
    <p:wedge/>
    <p:sndAc>
      <p:stSnd>
        <p:snd r:embed="rId1" name="breeze.wav" builtIn="1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8B0298-E4AC-4EDC-AE6E-5D8874D884FD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A49CB-D3B3-403F-88F8-F176CB85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000">
    <p:wedge/>
    <p:sndAc>
      <p:stSnd>
        <p:snd r:embed="rId1" name="breeze.wav" builtIn="1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58B0298-E4AC-4EDC-AE6E-5D8874D884FD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5A49CB-D3B3-403F-88F8-F176CB85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1000">
    <p:wedge/>
    <p:sndAc>
      <p:stSnd>
        <p:snd r:embed="rId1" name="breez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0298-E4AC-4EDC-AE6E-5D8874D884FD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55A49CB-D3B3-403F-88F8-F176CB857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 advTm="1000">
    <p:wedge/>
    <p:sndAc>
      <p:stSnd>
        <p:snd r:embed="rId1" name="breez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0298-E4AC-4EDC-AE6E-5D8874D884FD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55A49CB-D3B3-403F-88F8-F176CB857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Tm="1000">
    <p:wedge/>
    <p:sndAc>
      <p:stSnd>
        <p:snd r:embed="rId1" name="breez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58B0298-E4AC-4EDC-AE6E-5D8874D884FD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55A49CB-D3B3-403F-88F8-F176CB857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med" advTm="1000">
    <p:wedge/>
    <p:sndAc>
      <p:stSnd>
        <p:snd r:embed="rId1" name="breez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58B0298-E4AC-4EDC-AE6E-5D8874D884FD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55A49CB-D3B3-403F-88F8-F176CB857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med" advTm="1000">
    <p:wedge/>
    <p:sndAc>
      <p:stSnd>
        <p:snd r:embed="rId1" name="breez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0298-E4AC-4EDC-AE6E-5D8874D884FD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55A49CB-D3B3-403F-88F8-F176CB85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000">
    <p:wedge/>
    <p:sndAc>
      <p:stSnd>
        <p:snd r:embed="rId1" name="breez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0298-E4AC-4EDC-AE6E-5D8874D884FD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5A49CB-D3B3-403F-88F8-F176CB85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000">
    <p:wedge/>
    <p:sndAc>
      <p:stSnd>
        <p:snd r:embed="rId1" name="breez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0298-E4AC-4EDC-AE6E-5D8874D884FD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49CB-D3B3-403F-88F8-F176CB85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1000">
    <p:wedge/>
    <p:sndAc>
      <p:stSnd>
        <p:snd r:embed="rId1" name="breeze.wav" builtIn="1"/>
      </p:stSnd>
    </p:sndAc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0298-E4AC-4EDC-AE6E-5D8874D884FD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55A49CB-D3B3-403F-88F8-F176CB857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 advTm="1000">
    <p:wedge/>
    <p:sndAc>
      <p:stSnd>
        <p:snd r:embed="rId1" name="breez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58B0298-E4AC-4EDC-AE6E-5D8874D884FD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55A49CB-D3B3-403F-88F8-F176CB857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Tm="1000">
    <p:wedge/>
    <p:sndAc>
      <p:stSnd>
        <p:snd r:embed="rId1" name="breez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0298-E4AC-4EDC-AE6E-5D8874D884FD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49CB-D3B3-403F-88F8-F176CB85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000">
    <p:wedge/>
    <p:sndAc>
      <p:stSnd>
        <p:snd r:embed="rId1" name="breez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58B0298-E4AC-4EDC-AE6E-5D8874D884FD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55A49CB-D3B3-403F-88F8-F176CB85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Tm="1000">
    <p:wedge/>
    <p:sndAc>
      <p:stSnd>
        <p:snd r:embed="rId1" name="breez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0298-E4AC-4EDC-AE6E-5D8874D884FD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49CB-D3B3-403F-88F8-F176CB85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000">
    <p:wedge/>
    <p:sndAc>
      <p:stSnd>
        <p:snd r:embed="rId1" name="breeze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0298-E4AC-4EDC-AE6E-5D8874D884FD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49CB-D3B3-403F-88F8-F176CB85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000">
    <p:wedge/>
    <p:sndAc>
      <p:stSnd>
        <p:snd r:embed="rId1" name="breeze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0298-E4AC-4EDC-AE6E-5D8874D884FD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49CB-D3B3-403F-88F8-F176CB85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000">
    <p:wedge/>
    <p:sndAc>
      <p:stSnd>
        <p:snd r:embed="rId1" name="breeze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0298-E4AC-4EDC-AE6E-5D8874D884FD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49CB-D3B3-403F-88F8-F176CB85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000">
    <p:wedge/>
    <p:sndAc>
      <p:stSnd>
        <p:snd r:embed="rId1" name="breeze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0298-E4AC-4EDC-AE6E-5D8874D884FD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49CB-D3B3-403F-88F8-F176CB85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000">
    <p:wedge/>
    <p:sndAc>
      <p:stSnd>
        <p:snd r:embed="rId1" name="breeze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0298-E4AC-4EDC-AE6E-5D8874D884FD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55A49CB-D3B3-403F-88F8-F176CB857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Tm="1000">
    <p:wedge/>
    <p:sndAc>
      <p:stSnd>
        <p:snd r:embed="rId1" name="breeze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8B0298-E4AC-4EDC-AE6E-5D8874D884FD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5A49CB-D3B3-403F-88F8-F176CB857E9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med" advTm="1000">
    <p:wedge/>
    <p:sndAc>
      <p:stSnd>
        <p:snd r:embed="rId13" name="breeze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58B0298-E4AC-4EDC-AE6E-5D8874D884FD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5A49CB-D3B3-403F-88F8-F176CB85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ransition spd="med" advTm="1000">
    <p:wedge/>
    <p:sndAc>
      <p:stSnd>
        <p:snd r:embed="rId13" name="breeze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58B0298-E4AC-4EDC-AE6E-5D8874D884FD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55A49CB-D3B3-403F-88F8-F176CB85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ransition spd="med" advTm="1000">
    <p:wedge/>
    <p:sndAc>
      <p:stSnd>
        <p:snd r:embed="rId13" name="breeze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851648" cy="1828800"/>
          </a:xfrm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990600"/>
            <a:ext cx="7772400" cy="39624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>
                <a:solidFill>
                  <a:srgbClr val="FF0000"/>
                </a:solidFill>
                <a:latin typeface="Arial Black" pitchFamily="34" charset="0"/>
              </a:rPr>
              <a:t>WELCOME </a:t>
            </a:r>
          </a:p>
          <a:p>
            <a:pPr algn="ctr"/>
            <a:r>
              <a:rPr lang="en-US" sz="8000" dirty="0" smtClean="0">
                <a:solidFill>
                  <a:srgbClr val="FF0000"/>
                </a:solidFill>
                <a:latin typeface="Arial Black" pitchFamily="34" charset="0"/>
              </a:rPr>
              <a:t>TO </a:t>
            </a:r>
            <a:endParaRPr lang="en-US" sz="8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en-US" sz="8000" dirty="0" smtClean="0">
                <a:solidFill>
                  <a:srgbClr val="FF0000"/>
                </a:solidFill>
                <a:latin typeface="Arial Black" pitchFamily="34" charset="0"/>
              </a:rPr>
              <a:t>YOU ALL</a:t>
            </a:r>
            <a:endParaRPr lang="en-US" sz="8000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 advTm="1000">
    <p:wedge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sz="8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mvgvwRK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M‡elYv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 n‡”Q 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Ggb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GKwU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 ˆ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eÁvwbK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AbymÜvb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cÖwK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…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qv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qvi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gva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¨‡g 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hyw³msMZ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 I 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myk„sLjfv‡e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mgv‡Ri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bZzb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Nubv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cÖwZôv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 , 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AZxZ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wel‡qi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mZ¨Zv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wbiæcY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 I 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cixÿv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Kiv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Ges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Zv‡`i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cvi¯úwiK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m¤úK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© 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Avwe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®‹vi , 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e¨vLv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cÖ`vb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 , 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bZzb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 ˆ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eÁvwbK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  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c×wZi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aviYv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 , 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ZË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¡ I 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c×wZi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  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DØvfb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Kiv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hvi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gva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¨‡g 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mvgvwRK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gvby‡li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AvPiY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 I 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m¤úK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© 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wbY©q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Kiv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3600" dirty="0" err="1" smtClean="0">
                <a:latin typeface="SutonnySushreeMJ" pitchFamily="2" charset="0"/>
                <a:cs typeface="SutonnySushreeMJ" pitchFamily="2" charset="0"/>
              </a:rPr>
              <a:t>hvq</a:t>
            </a:r>
            <a:r>
              <a:rPr lang="en-US" sz="3600" dirty="0" smtClean="0">
                <a:latin typeface="SutonnySushreeMJ" pitchFamily="2" charset="0"/>
                <a:cs typeface="SutonnySushreeMJ" pitchFamily="2" charset="0"/>
              </a:rPr>
              <a:t> |</a:t>
            </a:r>
            <a:endParaRPr lang="en-US" sz="3600" dirty="0">
              <a:latin typeface="SutonnySushreeMJ" pitchFamily="2" charset="0"/>
              <a:cs typeface="SutonnySushreeMJ" pitchFamily="2" charset="0"/>
            </a:endParaRPr>
          </a:p>
        </p:txBody>
      </p:sp>
    </p:spTree>
  </p:cSld>
  <p:clrMapOvr>
    <a:masterClrMapping/>
  </p:clrMapOvr>
  <p:transition spd="med" advTm="1000">
    <p:wedge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5" grpId="1" build="p"/>
      <p:bldP spid="5" grpId="2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Quantitative research</a:t>
            </a:r>
          </a:p>
          <a:p>
            <a:pPr>
              <a:buNone/>
            </a:pPr>
            <a:r>
              <a:rPr lang="en-US" dirty="0" smtClean="0"/>
              <a:t>	This research studies the relationship of one set of facts or variables with another. It can be simple like describing the situation or complex like determining the relationship.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Qualitative </a:t>
            </a:r>
            <a:r>
              <a:rPr lang="en-US" dirty="0" smtClean="0"/>
              <a:t>research</a:t>
            </a:r>
          </a:p>
          <a:p>
            <a:pPr lvl="1">
              <a:buNone/>
            </a:pPr>
            <a:r>
              <a:rPr lang="en-US" dirty="0" smtClean="0"/>
              <a:t>This study is more concerned with the understanding of individual’s perceptions of the world. It seeks insight rather than statistical analysis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</a:t>
            </a:r>
            <a:endParaRPr lang="en-US" dirty="0"/>
          </a:p>
        </p:txBody>
      </p:sp>
    </p:spTree>
  </p:cSld>
  <p:clrMapOvr>
    <a:masterClrMapping/>
  </p:clrMapOvr>
  <p:transition spd="med" advTm="1000">
    <p:wedge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  0.125 0.16651  C 0.125 0.25843  0.069 0.33302  0 0.33302  C -0.069 0.33302  -0.125 0.25843  -0.125 0.16651  C -0.125 0.0746  -0.069 0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Ethnographic research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It studies the </a:t>
            </a:r>
            <a:r>
              <a:rPr lang="en-US" dirty="0" err="1" smtClean="0"/>
              <a:t>behaviour</a:t>
            </a:r>
            <a:r>
              <a:rPr lang="en-US" dirty="0" smtClean="0"/>
              <a:t> pattern of a group of people and analyze their inner meanings.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Action research</a:t>
            </a:r>
          </a:p>
          <a:p>
            <a:pPr>
              <a:buNone/>
            </a:pPr>
            <a:r>
              <a:rPr lang="en-US" dirty="0" smtClean="0"/>
              <a:t>	It is </a:t>
            </a:r>
            <a:r>
              <a:rPr lang="en-US" dirty="0" err="1" smtClean="0"/>
              <a:t>desined</a:t>
            </a:r>
            <a:r>
              <a:rPr lang="en-US" dirty="0" smtClean="0"/>
              <a:t> to deal with a concrete problem located in an immediate situation.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Survey research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This is an investigation based on sampled interviews, observations or options.</a:t>
            </a:r>
            <a:endParaRPr lang="en-US" dirty="0"/>
          </a:p>
        </p:txBody>
      </p:sp>
    </p:spTree>
  </p:cSld>
  <p:clrMapOvr>
    <a:masterClrMapping/>
  </p:clrMapOvr>
  <p:transition spd="med" advTm="1000">
    <p:wedg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SOCIAL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834390" lvl="1" indent="-514350">
              <a:buClr>
                <a:srgbClr val="00B050"/>
              </a:buClr>
              <a:buFont typeface="+mj-lt"/>
              <a:buAutoNum type="arabicPeriod"/>
            </a:pPr>
            <a:r>
              <a:rPr lang="en-US" sz="4000" dirty="0" smtClean="0"/>
              <a:t>Identification and selection of research problem</a:t>
            </a:r>
          </a:p>
          <a:p>
            <a:pPr marL="834390" lvl="1" indent="-514350">
              <a:buClr>
                <a:srgbClr val="00B050"/>
              </a:buClr>
              <a:buFont typeface="+mj-lt"/>
              <a:buAutoNum type="arabicPeriod"/>
            </a:pPr>
            <a:r>
              <a:rPr lang="en-US" sz="4000" dirty="0" smtClean="0"/>
              <a:t>Review of the literature</a:t>
            </a:r>
          </a:p>
          <a:p>
            <a:pPr marL="834390" lvl="1" indent="-514350">
              <a:buClr>
                <a:srgbClr val="00B050"/>
              </a:buClr>
              <a:buFont typeface="+mj-lt"/>
              <a:buAutoNum type="arabicPeriod"/>
            </a:pPr>
            <a:r>
              <a:rPr lang="en-US" sz="4000" dirty="0" smtClean="0"/>
              <a:t>Formulation of the exact problem to be studied statement of the problem</a:t>
            </a:r>
            <a:endParaRPr lang="en-US" sz="4000" dirty="0"/>
          </a:p>
        </p:txBody>
      </p:sp>
    </p:spTree>
  </p:cSld>
  <p:clrMapOvr>
    <a:masterClrMapping/>
  </p:clrMapOvr>
  <p:transition spd="med" advTm="1000">
    <p:wedge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  0.125 0.16651  C 0.125 0.25843  0.069 0.33302  0 0.33302  C -0.069 0.33302  -0.125 0.25843  -0.125 0.16651  C -0.125 0.0746  -0.069 0  0 0  Z" pathEditMode="relative" ptsTypes="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892 0 0.125 0.07469 0.125 0.16651 C 0.125 0.25832 0.06892 0.33302 0 0.33302 C -0.06892 0.33302 -0.125 0.25832 -0.125 0.16651 C -0.125 0.07469 -0.06892 0 0 0 Z " pathEditMode="relative" ptsTypes="fffff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 startAt="4"/>
            </a:pPr>
            <a:r>
              <a:rPr lang="en-US" sz="4000" dirty="0" err="1" smtClean="0">
                <a:solidFill>
                  <a:srgbClr val="00B050"/>
                </a:solidFill>
              </a:rPr>
              <a:t>d</a:t>
            </a:r>
            <a:r>
              <a:rPr lang="en-US" sz="4000" dirty="0" err="1" smtClean="0">
                <a:solidFill>
                  <a:srgbClr val="00B050"/>
                </a:solidFill>
              </a:rPr>
              <a:t>evlopment</a:t>
            </a:r>
            <a:r>
              <a:rPr lang="en-US" sz="4000" dirty="0" smtClean="0">
                <a:solidFill>
                  <a:srgbClr val="00B050"/>
                </a:solidFill>
              </a:rPr>
              <a:t> appropriate objectives of the study</a:t>
            </a:r>
          </a:p>
          <a:p>
            <a:pPr marL="514350" indent="-514350">
              <a:buFont typeface="Wingdings"/>
              <a:buAutoNum type="arabicPeriod" startAt="4"/>
            </a:pPr>
            <a:r>
              <a:rPr lang="en-US" sz="4000" dirty="0" err="1" smtClean="0">
                <a:solidFill>
                  <a:srgbClr val="00B050"/>
                </a:solidFill>
              </a:rPr>
              <a:t>devlopment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smtClean="0">
                <a:solidFill>
                  <a:srgbClr val="00B050"/>
                </a:solidFill>
              </a:rPr>
              <a:t>appropriate </a:t>
            </a:r>
            <a:r>
              <a:rPr lang="en-US" sz="4000" dirty="0" smtClean="0">
                <a:solidFill>
                  <a:srgbClr val="00B050"/>
                </a:solidFill>
              </a:rPr>
              <a:t>hypothesis </a:t>
            </a:r>
            <a:r>
              <a:rPr lang="en-US" sz="4000" dirty="0" smtClean="0">
                <a:solidFill>
                  <a:srgbClr val="00B050"/>
                </a:solidFill>
              </a:rPr>
              <a:t>of the </a:t>
            </a:r>
            <a:r>
              <a:rPr lang="en-US" sz="4000" dirty="0" smtClean="0">
                <a:solidFill>
                  <a:srgbClr val="00B050"/>
                </a:solidFill>
              </a:rPr>
              <a:t>study</a:t>
            </a:r>
          </a:p>
          <a:p>
            <a:pPr marL="514350" indent="-514350">
              <a:buFont typeface="Wingdings"/>
              <a:buAutoNum type="arabicPeriod" startAt="4"/>
            </a:pPr>
            <a:r>
              <a:rPr lang="en-US" sz="4000" dirty="0" smtClean="0">
                <a:solidFill>
                  <a:srgbClr val="00B050"/>
                </a:solidFill>
              </a:rPr>
              <a:t>Identification of relevant variable</a:t>
            </a:r>
          </a:p>
          <a:p>
            <a:pPr marL="514350" indent="-514350">
              <a:buFont typeface="Wingdings"/>
              <a:buAutoNum type="arabicPeriod" startAt="4"/>
            </a:pPr>
            <a:r>
              <a:rPr lang="en-US" sz="4000" dirty="0" smtClean="0">
                <a:solidFill>
                  <a:srgbClr val="00B050"/>
                </a:solidFill>
              </a:rPr>
              <a:t>Identification of data collection field/sampling area</a:t>
            </a:r>
            <a:endParaRPr lang="en-US" sz="4000" dirty="0" smtClean="0">
              <a:solidFill>
                <a:srgbClr val="00B050"/>
              </a:solidFill>
            </a:endParaRPr>
          </a:p>
          <a:p>
            <a:pPr marL="514350" indent="-514350">
              <a:buAutoNum type="arabicPeriod" startAt="4"/>
            </a:pPr>
            <a:endParaRPr lang="en-US" sz="4000" dirty="0" smtClean="0">
              <a:solidFill>
                <a:srgbClr val="00B050"/>
              </a:solidFill>
            </a:endParaRPr>
          </a:p>
          <a:p>
            <a:pPr marL="514350" indent="-51435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 advTm="1000">
    <p:wedge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91 -0.04529  L 0.125 -0.16651  L 0.158 -0.04529  L 0.249 0  L 0.158 0.04529  L 0.125 0.16651  L 0.091 0.04529  L 0 0  Z" pathEditMode="relative" ptsTypes="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14 -0.00666  -0.029 -0.01199  -0.044 -0.01199  C -0.114 -0.01199  -0.169 0.06394  -0.169 0.15586  C -0.169 0.24644  -0.114 0.32104  -0.044 0.32104  C -0.029 0.32104  -0.014 0.31704  0 0.31038  C -0.047 0.2864  -0.08 0.22646  -0.08 0.15586  C -0.08 0.08392  -0.047 0.02398  0 0  Z" pathEditMode="relative" ptsTypes="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 startAt="8"/>
            </a:pPr>
            <a:r>
              <a:rPr lang="en-US" dirty="0" smtClean="0"/>
              <a:t>Construction of data gathering instrument and design of table</a:t>
            </a:r>
          </a:p>
          <a:p>
            <a:pPr marL="514350" indent="-514350">
              <a:buAutoNum type="arabicPeriod" startAt="8"/>
            </a:pPr>
            <a:r>
              <a:rPr lang="en-US" dirty="0" smtClean="0"/>
              <a:t>Pre-test of the instrument and possible modification</a:t>
            </a:r>
          </a:p>
          <a:p>
            <a:pPr marL="514350" indent="-514350">
              <a:buAutoNum type="arabicPeriod" startAt="8"/>
            </a:pPr>
            <a:r>
              <a:rPr lang="en-US" dirty="0" smtClean="0"/>
              <a:t>Data collection</a:t>
            </a:r>
          </a:p>
          <a:p>
            <a:pPr marL="514350" indent="-514350">
              <a:buAutoNum type="arabicPeriod" startAt="8"/>
            </a:pPr>
            <a:r>
              <a:rPr lang="en-US" dirty="0" smtClean="0"/>
              <a:t>Data processing and analysis</a:t>
            </a:r>
          </a:p>
          <a:p>
            <a:pPr marL="514350" indent="-514350">
              <a:buAutoNum type="arabicPeriod" startAt="8"/>
            </a:pPr>
            <a:r>
              <a:rPr lang="en-US" dirty="0" smtClean="0"/>
              <a:t>Interpretation of the result and reporting.</a:t>
            </a:r>
            <a:endParaRPr lang="en-US" dirty="0"/>
          </a:p>
        </p:txBody>
      </p:sp>
    </p:spTree>
  </p:cSld>
  <p:clrMapOvr>
    <a:masterClrMapping/>
  </p:clrMapOvr>
  <p:transition spd="med" advTm="1000">
    <p:wedge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  0.125 0.16651  C 0.125 0.25843  0.069 0.33302  0 0.33302  C -0.069 0.33302  -0.125 0.25843  -0.125 0.16651  C -0.125 0.0746  -0.069 0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5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sz="13800" dirty="0" smtClean="0">
                <a:solidFill>
                  <a:srgbClr val="00B050"/>
                </a:solidFill>
              </a:rPr>
              <a:t>THANK</a:t>
            </a:r>
            <a:r>
              <a:rPr lang="en-US" sz="13800" dirty="0" smtClean="0"/>
              <a:t> </a:t>
            </a:r>
            <a:r>
              <a:rPr lang="en-US" sz="13800" dirty="0" smtClean="0">
                <a:solidFill>
                  <a:srgbClr val="3333FF"/>
                </a:solidFill>
              </a:rPr>
              <a:t>YOU</a:t>
            </a:r>
            <a:endParaRPr lang="en-US" sz="1380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 spd="med" advTm="1000">
    <p:wedge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C -0.014 -0.00666  -0.029 -0.01199  -0.044 -0.01199  C -0.114 -0.01199  -0.169 0.06394  -0.169 0.15586  C -0.169 0.24644  -0.114 0.32104  -0.044 0.32104  C -0.029 0.32104  -0.014 0.31704  0 0.31038  C -0.047 0.2864  -0.08 0.22646  -0.08 0.15586  C -0.08 0.08392  -0.047 0.02398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PRESENTED BY-</a:t>
            </a:r>
            <a:endParaRPr lang="en-US" sz="54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9154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 Black" pitchFamily="34" charset="0"/>
              </a:rPr>
              <a:t>Md. </a:t>
            </a:r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 Black" pitchFamily="34" charset="0"/>
              </a:rPr>
              <a:t>Lutfar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 Black" pitchFamily="34" charset="0"/>
              </a:rPr>
              <a:t>Rahman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 Black" pitchFamily="34" charset="0"/>
              </a:rPr>
              <a:t>Prodhan</a:t>
            </a:r>
            <a:endParaRPr lang="en-US" sz="48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Associate Professor,</a:t>
            </a:r>
          </a:p>
          <a:p>
            <a:pPr>
              <a:buNone/>
            </a:pP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SOCIAL WORK</a:t>
            </a:r>
            <a:endParaRPr lang="en-US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JESSORE GOVT. CITY COLLEGE,</a:t>
            </a:r>
            <a:endParaRPr lang="en-US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JESSORE.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 spd="med" advTm="1000">
    <p:wedge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3688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7030A0"/>
                </a:solidFill>
              </a:rPr>
              <a:t>TODAY’S TOPIC:</a:t>
            </a:r>
            <a:endParaRPr lang="en-US" sz="8800" b="1" dirty="0">
              <a:solidFill>
                <a:srgbClr val="7030A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76400"/>
            <a:ext cx="8763000" cy="4419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8800" b="1" dirty="0" smtClean="0">
                <a:solidFill>
                  <a:srgbClr val="FF0000"/>
                </a:solidFill>
              </a:rPr>
              <a:t>Social Research: Concepts, Types &amp; Steps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 advTm="1000">
    <p:wedge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6  -0.017 0.02131  -0.021 0.03463  C -0.025 0.04929  -0.027 0.0666  -0.029 0.08392  C -0.031 0.10124  -0.029 0.11589  -0.027 0.13188  C -0.025 0.14653  -0.022 0.16252  -0.015 0.17584  C -0.009 0.18916  0.001 0.19981  0.012 0.20781  C 0.022 0.2158  0.034 0.22113  0.046 0.22379  C 0.058 0.22646  0.07 0.22646  0.081 0.22379  C 0.093 0.22113  0.104 0.21447  0.113 0.20381  C 0.122 0.19449  0.13 0.1825  0.134 0.16784  C 0.139 0.15452  0.141 0.13587  0.141 0.12122  C 0.142 0.10657  0.141 0.08925  0.136 0.0746  C 0.131 0.06128  0.122 0.05062  0.11 0.04529  C 0.098 0.0413  0.086 0.04662  0.078 0.05595  C 0.071 0.06527  0.066 0.07993  0.065 0.09724  C 0.065 0.11456  0.066 0.13055  0.071 0.14387  C 0.076 0.15719  0.075 0.15985  0.095 0.17717  C 0.113 0.19582  0.131 0.19049  0.142 0.19182  C 0.153 0.19182  0.162 0.18649  0.173 0.18117  C 0.185 0.17451  0.195 0.16252  0.202 0.15186  C 0.209 0.1412  0.212 0.12788  0.216 0.10657  C 0.219 0.08525  0.219 0.0746  0.219 0.05861  C 0.219 0.04263  0.219 0.02664  0.219 0.01066  E" pathEditMode="relative" ptsTypes="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5791200" cy="1524000"/>
          </a:xfrm>
        </p:spPr>
        <p:txBody>
          <a:bodyPr>
            <a:noAutofit/>
          </a:bodyPr>
          <a:lstStyle/>
          <a:p>
            <a:pPr lvl="8" algn="ctr" rtl="0">
              <a:spcBef>
                <a:spcPct val="0"/>
              </a:spcBef>
            </a:pPr>
            <a:r>
              <a:rPr lang="en-US" sz="5400" dirty="0" smtClean="0">
                <a:solidFill>
                  <a:srgbClr val="00B050"/>
                </a:solidFill>
              </a:rPr>
              <a:t>RESEARCH</a:t>
            </a:r>
            <a:br>
              <a:rPr lang="en-US" sz="5400" dirty="0" smtClean="0">
                <a:solidFill>
                  <a:srgbClr val="00B050"/>
                </a:solidFill>
              </a:rPr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7030A0"/>
                </a:solidFill>
              </a:rPr>
              <a:t>Research is a systematic investigation into a problem</a:t>
            </a:r>
          </a:p>
          <a:p>
            <a:r>
              <a:rPr lang="en-US" sz="4000" dirty="0" smtClean="0">
                <a:solidFill>
                  <a:srgbClr val="002060"/>
                </a:solidFill>
              </a:rPr>
              <a:t>Seeking through methodical processes</a:t>
            </a:r>
          </a:p>
          <a:p>
            <a:r>
              <a:rPr lang="en-US" sz="4000" dirty="0" smtClean="0">
                <a:solidFill>
                  <a:srgbClr val="C00000"/>
                </a:solidFill>
              </a:rPr>
              <a:t>Asking questions purposefully and </a:t>
            </a:r>
            <a:r>
              <a:rPr lang="en-US" sz="4000" dirty="0" smtClean="0">
                <a:solidFill>
                  <a:srgbClr val="C00000"/>
                </a:solidFill>
              </a:rPr>
              <a:t>systematically</a:t>
            </a:r>
            <a:endParaRPr lang="en-US" sz="4000" dirty="0" smtClean="0">
              <a:solidFill>
                <a:srgbClr val="C00000"/>
              </a:solidFill>
            </a:endParaRPr>
          </a:p>
          <a:p>
            <a:endParaRPr lang="en-US" sz="4000" dirty="0" smtClean="0">
              <a:solidFill>
                <a:srgbClr val="3333FF"/>
              </a:solidFill>
            </a:endParaRP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4000" dirty="0"/>
          </a:p>
        </p:txBody>
      </p:sp>
    </p:spTree>
  </p:cSld>
  <p:clrMapOvr>
    <a:masterClrMapping/>
  </p:clrMapOvr>
  <p:transition spd="med" advTm="1000">
    <p:wedge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Limited to particular agenda</a:t>
            </a:r>
          </a:p>
          <a:p>
            <a:r>
              <a:rPr lang="en-US" sz="3600" dirty="0" smtClean="0">
                <a:solidFill>
                  <a:srgbClr val="FF0066"/>
                </a:solidFill>
              </a:rPr>
              <a:t>Solve problems and expand knowledge</a:t>
            </a:r>
          </a:p>
          <a:p>
            <a:r>
              <a:rPr lang="en-US" sz="3600" dirty="0" smtClean="0">
                <a:solidFill>
                  <a:srgbClr val="3333FF"/>
                </a:solidFill>
              </a:rPr>
              <a:t>Share findings with the stakeholders</a:t>
            </a:r>
            <a:endParaRPr lang="en-US" sz="3200" dirty="0"/>
          </a:p>
        </p:txBody>
      </p:sp>
    </p:spTree>
  </p:cSld>
  <p:clrMapOvr>
    <a:masterClrMapping/>
  </p:clrMapOvr>
  <p:transition spd="med" advTm="1000">
    <p:wedge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6  -0.017 0.02131  -0.021 0.03463  C -0.025 0.04929  -0.027 0.0666  -0.029 0.08392  C -0.031 0.10124  -0.029 0.11589  -0.027 0.13188  C -0.025 0.14653  -0.022 0.16252  -0.015 0.17584  C -0.009 0.18916  0.001 0.19981  0.012 0.20781  C 0.022 0.2158  0.034 0.22113  0.046 0.22379  C 0.058 0.22646  0.07 0.22646  0.081 0.22379  C 0.093 0.22113  0.104 0.21447  0.113 0.20381  C 0.122 0.19449  0.13 0.1825  0.134 0.16784  C 0.139 0.15452  0.141 0.13587  0.141 0.12122  C 0.142 0.10657  0.141 0.08925  0.136 0.0746  C 0.131 0.06128  0.122 0.05062  0.11 0.04529  C 0.098 0.0413  0.086 0.04662  0.078 0.05595  C 0.071 0.06527  0.066 0.07993  0.065 0.09724  C 0.065 0.11456  0.066 0.13055  0.071 0.14387  C 0.076 0.15719  0.075 0.15985  0.095 0.17717  C 0.113 0.19582  0.131 0.19049  0.142 0.19182  C 0.153 0.19182  0.162 0.18649  0.173 0.18117  C 0.185 0.17451  0.195 0.16252  0.202 0.15186  C 0.209 0.1412  0.212 0.12788  0.216 0.10657  C 0.219 0.08525  0.219 0.0746  0.219 0.05861  C 0.219 0.04263  0.219 0.02664  0.219 0.01066  E" pathEditMode="relative" ptsTypes="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6  -0.017 0.02131  -0.021 0.03463  C -0.025 0.04929  -0.027 0.0666  -0.029 0.08392  C -0.031 0.10124  -0.029 0.11589  -0.027 0.13188  C -0.025 0.14653  -0.022 0.16252  -0.015 0.17584  C -0.009 0.18916  0.001 0.19981  0.012 0.20781  C 0.022 0.2158  0.034 0.22113  0.046 0.22379  C 0.058 0.22646  0.07 0.22646  0.081 0.22379  C 0.093 0.22113  0.104 0.21447  0.113 0.20381  C 0.122 0.19449  0.13 0.1825  0.134 0.16784  C 0.139 0.15452  0.141 0.13587  0.141 0.12122  C 0.142 0.10657  0.141 0.08925  0.136 0.0746  C 0.131 0.06128  0.122 0.05062  0.11 0.04529  C 0.098 0.0413  0.086 0.04662  0.078 0.05595  C 0.071 0.06527  0.066 0.07993  0.065 0.09724  C 0.065 0.11456  0.066 0.13055  0.071 0.14387  C 0.076 0.15719  0.075 0.15985  0.095 0.17717  C 0.113 0.19582  0.131 0.19049  0.142 0.19182  C 0.153 0.19182  0.162 0.18649  0.173 0.18117  C 0.185 0.17451  0.195 0.16252  0.202 0.15186  C 0.209 0.1412  0.212 0.12788  0.216 0.10657  C 0.219 0.08525  0.219 0.0746  0.219 0.05861  C 0.219 0.04263  0.219 0.02664  0.219 0.01066  E" pathEditMode="relative" ptsTypes="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6  -0.017 0.02131  -0.021 0.03463  C -0.025 0.04929  -0.027 0.0666  -0.029 0.08392  C -0.031 0.10124  -0.029 0.11589  -0.027 0.13188  C -0.025 0.14653  -0.022 0.16252  -0.015 0.17584  C -0.009 0.18916  0.001 0.19981  0.012 0.20781  C 0.022 0.2158  0.034 0.22113  0.046 0.22379  C 0.058 0.22646  0.07 0.22646  0.081 0.22379  C 0.093 0.22113  0.104 0.21447  0.113 0.20381  C 0.122 0.19449  0.13 0.1825  0.134 0.16784  C 0.139 0.15452  0.141 0.13587  0.141 0.12122  C 0.142 0.10657  0.141 0.08925  0.136 0.0746  C 0.131 0.06128  0.122 0.05062  0.11 0.04529  C 0.098 0.0413  0.086 0.04662  0.078 0.05595  C 0.071 0.06527  0.066 0.07993  0.065 0.09724  C 0.065 0.11456  0.066 0.13055  0.071 0.14387  C 0.076 0.15719  0.075 0.15985  0.095 0.17717  C 0.113 0.19582  0.131 0.19049  0.142 0.19182  C 0.153 0.19182  0.162 0.18649  0.173 0.18117  C 0.185 0.17451  0.195 0.16252  0.202 0.15186  C 0.209 0.1412  0.212 0.12788  0.216 0.10657  C 0.219 0.08525  0.219 0.0746  0.219 0.05861  C 0.219 0.04263  0.219 0.02664  0.219 0.01066  E" pathEditMode="relative" ptsTypes="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600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What is Social Research</a:t>
            </a:r>
            <a:r>
              <a:rPr lang="en-US" sz="5400" b="1" dirty="0" smtClean="0">
                <a:solidFill>
                  <a:srgbClr val="002060"/>
                </a:solidFill>
              </a:rPr>
              <a:t>:</a:t>
            </a:r>
            <a:br>
              <a:rPr lang="en-US" sz="5400" b="1" dirty="0" smtClean="0">
                <a:solidFill>
                  <a:srgbClr val="002060"/>
                </a:solidFill>
              </a:rPr>
            </a:b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839200" cy="46482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sz="5200" b="1" dirty="0" err="1" smtClean="0">
                <a:solidFill>
                  <a:srgbClr val="FF0000"/>
                </a:solidFill>
              </a:rPr>
              <a:t>P.V.</a:t>
            </a:r>
            <a:r>
              <a:rPr lang="en-US" sz="5200" b="1" dirty="0" smtClean="0">
                <a:solidFill>
                  <a:srgbClr val="FF0000"/>
                </a:solidFill>
              </a:rPr>
              <a:t> Young, </a:t>
            </a:r>
            <a:r>
              <a:rPr lang="en-US" sz="4000" b="1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Scientific Survey And Social Research (1994:30)</a:t>
            </a:r>
          </a:p>
          <a:p>
            <a:pPr algn="just">
              <a:buNone/>
            </a:pPr>
            <a:r>
              <a:rPr lang="en-US" sz="4000" b="1" dirty="0" smtClean="0"/>
              <a:t>   </a:t>
            </a:r>
            <a:r>
              <a:rPr lang="en-US" sz="4800" b="1" dirty="0" smtClean="0">
                <a:solidFill>
                  <a:srgbClr val="FF0000"/>
                </a:solidFill>
              </a:rPr>
              <a:t>Social Research may be defined as a scientific understanding, which by means by logical and Systematic techniques aims 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5200" b="1" dirty="0" smtClean="0">
                <a:solidFill>
                  <a:srgbClr val="FF0000"/>
                </a:solidFill>
              </a:rPr>
              <a:t>to</a:t>
            </a:r>
          </a:p>
        </p:txBody>
      </p:sp>
    </p:spTree>
  </p:cSld>
  <p:clrMapOvr>
    <a:masterClrMapping/>
  </p:clrMapOvr>
  <p:transition spd="med" advTm="1000">
    <p:wedge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3 -0.05062  0.075 -0.08259  0.125 -0.08259  C 0.175 -0.08259  0.22 -0.05062  0.25 0  C 0.22 0.05062  0.175 0.08259  0.125 0.08259  C 0.075 0.08259  0.03 0.05062  0 0  Z" pathEditMode="relative" ptsTypes="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3 -0.05062  0.075 -0.08259  0.125 -0.08259  C 0.175 -0.08259  0.22 -0.05062  0.25 0  C 0.22 0.05062  0.175 0.08259  0.125 0.08259  C 0.075 0.08259  0.03 0.05062  0 0  Z" pathEditMode="relative" ptsTypes="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3 -0.05062  0.075 -0.08259  0.125 -0.08259  C 0.175 -0.08259  0.22 -0.05062  0.25 0  C 0.22 0.05062  0.175 0.08259  0.125 0.08259  C 0.075 0.08259  0.03 0.05062  0 0  Z" pathEditMode="relative" ptsTypes="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  <p:bldP spid="3" grpId="2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00B050"/>
                </a:solidFill>
              </a:rPr>
              <a:t>1) Discover new facts or </a:t>
            </a:r>
            <a:r>
              <a:rPr lang="en-US" sz="4000" dirty="0" smtClean="0">
                <a:solidFill>
                  <a:srgbClr val="00B050"/>
                </a:solidFill>
              </a:rPr>
              <a:t>ver</a:t>
            </a:r>
            <a:r>
              <a:rPr lang="en-US" sz="4000" dirty="0" smtClean="0">
                <a:solidFill>
                  <a:srgbClr val="00B050"/>
                </a:solidFill>
              </a:rPr>
              <a:t>i</a:t>
            </a:r>
            <a:r>
              <a:rPr lang="en-US" sz="4000" dirty="0" smtClean="0">
                <a:solidFill>
                  <a:srgbClr val="00B050"/>
                </a:solidFill>
              </a:rPr>
              <a:t>fy </a:t>
            </a:r>
            <a:r>
              <a:rPr lang="en-US" sz="4000" dirty="0" smtClean="0">
                <a:solidFill>
                  <a:srgbClr val="00B050"/>
                </a:solidFill>
              </a:rPr>
              <a:t>and </a:t>
            </a:r>
            <a:r>
              <a:rPr lang="en-US" sz="4000" dirty="0" smtClean="0">
                <a:solidFill>
                  <a:srgbClr val="00B050"/>
                </a:solidFill>
              </a:rPr>
              <a:t>test  </a:t>
            </a:r>
            <a:r>
              <a:rPr lang="en-US" sz="4000" dirty="0" smtClean="0">
                <a:solidFill>
                  <a:srgbClr val="00B050"/>
                </a:solidFill>
              </a:rPr>
              <a:t>old facts</a:t>
            </a:r>
          </a:p>
          <a:p>
            <a:r>
              <a:rPr lang="en-US" sz="4000" dirty="0" smtClean="0">
                <a:solidFill>
                  <a:srgbClr val="7030A0"/>
                </a:solidFill>
              </a:rPr>
              <a:t>2) Analyze their sequences, interrelationship, causal explanation which an appropriate concept and theoretical frame of reference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</p:cSld>
  <p:clrMapOvr>
    <a:masterClrMapping/>
  </p:clrMapOvr>
  <p:transition spd="med" advTm="1000">
    <p:wedge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76200"/>
          </a:xfrm>
        </p:spPr>
        <p:txBody>
          <a:bodyPr>
            <a:noAutofit/>
          </a:bodyPr>
          <a:lstStyle/>
          <a:p>
            <a:endParaRPr lang="en-US" sz="4800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16572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800" b="1" dirty="0" smtClean="0">
                <a:solidFill>
                  <a:srgbClr val="FF0000"/>
                </a:solidFill>
                <a:latin typeface="Arial Black" pitchFamily="34" charset="0"/>
              </a:rPr>
              <a:t>3) Develop New scientific tools, concepts and theories which would facilitate reliable and valid study of human </a:t>
            </a:r>
            <a:r>
              <a:rPr lang="en-US" sz="4800" b="1" dirty="0" err="1" smtClean="0">
                <a:solidFill>
                  <a:srgbClr val="FF0000"/>
                </a:solidFill>
                <a:latin typeface="Arial Black" pitchFamily="34" charset="0"/>
              </a:rPr>
              <a:t>behaviour</a:t>
            </a:r>
            <a:r>
              <a:rPr lang="en-US" sz="4800" b="1" dirty="0" smtClean="0">
                <a:solidFill>
                  <a:srgbClr val="FF0000"/>
                </a:solidFill>
                <a:latin typeface="Arial Black" pitchFamily="34" charset="0"/>
              </a:rPr>
              <a:t>.</a:t>
            </a:r>
            <a:endParaRPr lang="en-US" sz="4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 advTm="1000">
    <p:wedge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398  0.033 -0.05861  0.058 -0.05861  C 0.095 -0.05861  0.125 -0.02265  0.125 0.02265  C 0.125 0.0373  0.122 0.05062  0.116 0.06261  C 0.117 0.06261  0 0.24244  0 0.24377  C 0 0.24244  -0.117 0.06261  -0.116 0.06261  C -0.122 0.05062  -0.125 0.0373  -0.125 0.02265  C -0.125 -0.02265  -0.095 -0.05861  -0.057 -0.05861  C -0.033 -0.05861  -0.012 -0.02398  0 0  Z" pathEditMode="relative" ptsTypes="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905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Encyclopedia of Social Research : </a:t>
            </a:r>
            <a:r>
              <a:rPr lang="en-US" b="1" dirty="0" smtClean="0">
                <a:solidFill>
                  <a:srgbClr val="7030A0"/>
                </a:solidFill>
              </a:rPr>
              <a:t>(Devi, 1997:104) </a:t>
            </a:r>
            <a:endParaRPr lang="en-US" sz="48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09800"/>
            <a:ext cx="8839200" cy="44196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Social Research deals with the social phenomena . It studies </a:t>
            </a:r>
            <a:r>
              <a:rPr lang="en-US" sz="4800" b="1" dirty="0" err="1" smtClean="0">
                <a:solidFill>
                  <a:srgbClr val="FF0000"/>
                </a:solidFill>
              </a:rPr>
              <a:t>behaviour</a:t>
            </a:r>
            <a:r>
              <a:rPr lang="en-US" sz="4800" b="1" dirty="0" smtClean="0">
                <a:solidFill>
                  <a:srgbClr val="FF0000"/>
                </a:solidFill>
              </a:rPr>
              <a:t> of human  beings as member of society, and feeling responses, attitudes under circumstance.</a:t>
            </a:r>
            <a:endParaRPr lang="en-US" sz="5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 advTm="1000">
    <p:wedge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Flow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287</TotalTime>
  <Words>355</Words>
  <Application>Microsoft Office PowerPoint</Application>
  <PresentationFormat>On-screen Show (4:3)</PresentationFormat>
  <Paragraphs>56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Flow</vt:lpstr>
      <vt:lpstr>Concourse</vt:lpstr>
      <vt:lpstr>Median</vt:lpstr>
      <vt:lpstr>Slide 1</vt:lpstr>
      <vt:lpstr>PRESENTED BY-</vt:lpstr>
      <vt:lpstr>TODAY’S TOPIC:</vt:lpstr>
      <vt:lpstr>RESEARCH </vt:lpstr>
      <vt:lpstr>Slide 5</vt:lpstr>
      <vt:lpstr>What is Social Research: </vt:lpstr>
      <vt:lpstr>Slide 7</vt:lpstr>
      <vt:lpstr>Slide 8</vt:lpstr>
      <vt:lpstr>Encyclopedia of Social Research : (Devi, 1997:104) </vt:lpstr>
      <vt:lpstr>Slide 10</vt:lpstr>
      <vt:lpstr>Types of Research</vt:lpstr>
      <vt:lpstr>Slide 12</vt:lpstr>
      <vt:lpstr>STEPS OF SOCIAL RESEARCH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</dc:creator>
  <cp:lastModifiedBy>Somaj Kormo Dept</cp:lastModifiedBy>
  <cp:revision>60</cp:revision>
  <dcterms:created xsi:type="dcterms:W3CDTF">2015-01-31T11:13:59Z</dcterms:created>
  <dcterms:modified xsi:type="dcterms:W3CDTF">2015-02-22T04:14:56Z</dcterms:modified>
</cp:coreProperties>
</file>